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62"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9CBD8-088F-48CD-A6F4-7D750E6391DF}" type="datetimeFigureOut">
              <a:rPr lang="nl-BE" smtClean="0"/>
              <a:t>31/05/2023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610EC-ED6D-433B-A96F-92BD6BB122CE}" type="slidenum">
              <a:rPr lang="nl-BE" smtClean="0"/>
              <a:t>‹nr.›</a:t>
            </a:fld>
            <a:endParaRPr lang="nl-BE"/>
          </a:p>
        </p:txBody>
      </p:sp>
    </p:spTree>
    <p:extLst>
      <p:ext uri="{BB962C8B-B14F-4D97-AF65-F5344CB8AC3E}">
        <p14:creationId xmlns:p14="http://schemas.microsoft.com/office/powerpoint/2010/main" val="417760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Allereerst gaat</a:t>
            </a:r>
            <a:r>
              <a:rPr lang="nl-BE" baseline="0" dirty="0" smtClean="0"/>
              <a:t> de sportparticipatie in de goede richting. In Lier doet 1/5</a:t>
            </a:r>
            <a:r>
              <a:rPr lang="nl-BE" baseline="30000" dirty="0" smtClean="0"/>
              <a:t>de</a:t>
            </a:r>
            <a:r>
              <a:rPr lang="nl-BE" baseline="0" dirty="0" smtClean="0"/>
              <a:t> van de bevolking </a:t>
            </a:r>
            <a:r>
              <a:rPr lang="nl-BE" baseline="0" dirty="0" smtClean="0"/>
              <a:t>aan </a:t>
            </a:r>
            <a:r>
              <a:rPr lang="nl-BE" baseline="0" dirty="0" smtClean="0"/>
              <a:t>sport. Sinds 2015 is er ook elk jaar een stijging geweest in sportparticipatie, behalve 2020. Dit kan te maken hebben met de uitbraak van de corona crisis. Het aandeel van de man is wel hoger dan dat van de vrouw ondanks dat de totale populatie van Lier goed verdeeld is. Er is telkens een verschil van ongeveer 8-9%. Qua leeftijd is er duidelijk een hoger aandeel bij de 5-19 jarige. Nadien is er een lager aandeel van elke leeftijdsgroep. Naarmate men ouder wordt blijft de sportparticipatie ook dalen. </a:t>
            </a:r>
          </a:p>
          <a:p>
            <a:endParaRPr lang="nl-BE" baseline="0" dirty="0" smtClean="0"/>
          </a:p>
          <a:p>
            <a:r>
              <a:rPr lang="nl-BE" baseline="0" dirty="0" smtClean="0"/>
              <a:t>De meest populaire sporten zijn duidelijk </a:t>
            </a:r>
            <a:r>
              <a:rPr lang="nl-BE" baseline="0" dirty="0" smtClean="0"/>
              <a:t>voetbal </a:t>
            </a:r>
            <a:r>
              <a:rPr lang="nl-BE" baseline="0" dirty="0" smtClean="0"/>
              <a:t>en tennis. Beide hebben een totaal van ongeveer 4% van alle sporters. Nadien volgt wielrennen samen met </a:t>
            </a:r>
            <a:r>
              <a:rPr lang="nl-BE" baseline="0" dirty="0" smtClean="0"/>
              <a:t>gymnastiek. </a:t>
            </a:r>
            <a:r>
              <a:rPr lang="nl-BE" baseline="0" dirty="0" err="1" smtClean="0"/>
              <a:t>Padel</a:t>
            </a:r>
            <a:r>
              <a:rPr lang="nl-BE" baseline="0" dirty="0" smtClean="0"/>
              <a:t> behoort ook nog tot deze top 5. </a:t>
            </a:r>
          </a:p>
        </p:txBody>
      </p:sp>
      <p:sp>
        <p:nvSpPr>
          <p:cNvPr id="4" name="Tijdelijke aanduiding voor dianummer 3"/>
          <p:cNvSpPr>
            <a:spLocks noGrp="1"/>
          </p:cNvSpPr>
          <p:nvPr>
            <p:ph type="sldNum" sz="quarter" idx="10"/>
          </p:nvPr>
        </p:nvSpPr>
        <p:spPr/>
        <p:txBody>
          <a:bodyPr/>
          <a:lstStyle/>
          <a:p>
            <a:fld id="{315610EC-ED6D-433B-A96F-92BD6BB122CE}" type="slidenum">
              <a:rPr lang="nl-BE" smtClean="0"/>
              <a:t>2</a:t>
            </a:fld>
            <a:endParaRPr lang="nl-BE"/>
          </a:p>
        </p:txBody>
      </p:sp>
    </p:spTree>
    <p:extLst>
      <p:ext uri="{BB962C8B-B14F-4D97-AF65-F5344CB8AC3E}">
        <p14:creationId xmlns:p14="http://schemas.microsoft.com/office/powerpoint/2010/main" val="17352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enquête die ik heb afgenomen bij de bevolking van Lier (n=477) toont bovenstaande</a:t>
            </a:r>
            <a:r>
              <a:rPr lang="nl-BE" baseline="0" dirty="0" smtClean="0"/>
              <a:t> grafieken. </a:t>
            </a:r>
            <a:r>
              <a:rPr lang="nl-BE" dirty="0" smtClean="0"/>
              <a:t>De lijst van populairste </a:t>
            </a:r>
            <a:r>
              <a:rPr lang="nl-BE" dirty="0" smtClean="0"/>
              <a:t>sporten in</a:t>
            </a:r>
            <a:r>
              <a:rPr lang="nl-BE" baseline="0" dirty="0" smtClean="0"/>
              <a:t> recreatieve context begint met wandelen. Deze sport heeft zonder twijfel het meeste aandeel. Hierna volgt lopen met ook heel wat sporters. </a:t>
            </a:r>
            <a:r>
              <a:rPr lang="nl-BE" baseline="0" dirty="0" smtClean="0"/>
              <a:t>Nadien is sluit wielrennen de top 3 af. Zwemmen en fietsen zijn beide ook heel populair. Het verschil tussen fietsen en wielrennen: waar ligt de grens?  </a:t>
            </a:r>
            <a:endParaRPr lang="nl-BE" baseline="0" dirty="0" smtClean="0"/>
          </a:p>
          <a:p>
            <a:endParaRPr lang="nl-BE" baseline="0" dirty="0" smtClean="0"/>
          </a:p>
          <a:p>
            <a:r>
              <a:rPr lang="nl-BE" baseline="0" dirty="0" smtClean="0"/>
              <a:t>De cirkeldiagram toont dat de meeste sporters toch minstens 1 keer per week of 3 dagen per week doen. Slechts een beperkt aandeel doet dit dagelijks of </a:t>
            </a:r>
            <a:r>
              <a:rPr lang="nl-BE" baseline="0" dirty="0" err="1" smtClean="0"/>
              <a:t>minstenst</a:t>
            </a:r>
            <a:r>
              <a:rPr lang="nl-BE" baseline="0" dirty="0" smtClean="0"/>
              <a:t> 1 dag per </a:t>
            </a:r>
            <a:r>
              <a:rPr lang="nl-BE" baseline="0" dirty="0" smtClean="0"/>
              <a:t>maand. Hiernaast doet niemand zijn/haar sport minstens 1 keer per jaar</a:t>
            </a:r>
            <a:r>
              <a:rPr lang="nl-BE" baseline="0" dirty="0" smtClean="0"/>
              <a:t>. We kunnen toch wel stellen dat er op regelmatige basis gesport wordt en dat hier ook rekening mee </a:t>
            </a:r>
            <a:r>
              <a:rPr lang="nl-BE" baseline="0" dirty="0" smtClean="0"/>
              <a:t>moet </a:t>
            </a:r>
            <a:r>
              <a:rPr lang="nl-BE" baseline="0" dirty="0" smtClean="0"/>
              <a:t>worden gehouden. </a:t>
            </a:r>
          </a:p>
          <a:p>
            <a:endParaRPr lang="nl-BE" baseline="0" dirty="0" smtClean="0"/>
          </a:p>
          <a:p>
            <a:r>
              <a:rPr lang="nl-BE" baseline="0" dirty="0" smtClean="0"/>
              <a:t>Om deze sporters ook te soigneren zijn er ook een paar aanbevelingen opgesteld. Allereerst is een </a:t>
            </a:r>
            <a:r>
              <a:rPr lang="nl-BE" baseline="0" dirty="0" err="1" smtClean="0"/>
              <a:t>finse</a:t>
            </a:r>
            <a:r>
              <a:rPr lang="nl-BE" baseline="0" dirty="0" smtClean="0"/>
              <a:t> piste aan bod gekomen. Dit heeft niet veel plaats nodig en heeft toch vele voordelen. Ook is er nood aan een breder aanbod. Hiermee bedoel ik bijvoorbeeld een discgolf terrein of dergelijke. Natuurlijke zwemplaatsen komt ook naar voor als een aanbeveling. Kennismakingsdagen worden ook aangehaald. Dit zijn dagen waarop je verschillende sporten kan doen die je niet zo veel doet. Dit kan je dan samen met andere doen en zo leer je elkaar kennen en ga je misschien samen sporten. </a:t>
            </a:r>
          </a:p>
          <a:p>
            <a:endParaRPr lang="nl-BE" baseline="0" dirty="0" smtClean="0"/>
          </a:p>
          <a:p>
            <a:r>
              <a:rPr lang="nl-BE" baseline="0" dirty="0" smtClean="0"/>
              <a:t>Interactieve wandelroutes kan ook veel doen. Bv een schatkist zoeken met de kinderen of dergelijke. Zo trek je ook nieuwe jongere wandelaars aan die dan de smaak te pakken kunnen krijgen. </a:t>
            </a:r>
          </a:p>
        </p:txBody>
      </p:sp>
      <p:sp>
        <p:nvSpPr>
          <p:cNvPr id="4" name="Tijdelijke aanduiding voor dianummer 3"/>
          <p:cNvSpPr>
            <a:spLocks noGrp="1"/>
          </p:cNvSpPr>
          <p:nvPr>
            <p:ph type="sldNum" sz="quarter" idx="10"/>
          </p:nvPr>
        </p:nvSpPr>
        <p:spPr/>
        <p:txBody>
          <a:bodyPr/>
          <a:lstStyle/>
          <a:p>
            <a:fld id="{315610EC-ED6D-433B-A96F-92BD6BB122CE}" type="slidenum">
              <a:rPr lang="nl-BE" smtClean="0"/>
              <a:t>3</a:t>
            </a:fld>
            <a:endParaRPr lang="nl-BE"/>
          </a:p>
        </p:txBody>
      </p:sp>
    </p:spTree>
    <p:extLst>
      <p:ext uri="{BB962C8B-B14F-4D97-AF65-F5344CB8AC3E}">
        <p14:creationId xmlns:p14="http://schemas.microsoft.com/office/powerpoint/2010/main" val="22237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Hier is de opsplitsing</a:t>
            </a:r>
            <a:r>
              <a:rPr lang="nl-BE" baseline="0" dirty="0" smtClean="0"/>
              <a:t> gemaakt tussen drempels die verholpen kunnen worden en drempels die niet of moeilijk verholpen kunnen worden. </a:t>
            </a:r>
            <a:r>
              <a:rPr lang="nl-BE" baseline="0" dirty="0" smtClean="0"/>
              <a:t>Hoe dichter een bepaalde pictogram naar het midden staat, hoe meer dit bij beide kanten hoort. Aan </a:t>
            </a:r>
            <a:r>
              <a:rPr lang="nl-BE" baseline="0" dirty="0" smtClean="0"/>
              <a:t>de linkerzijde beginnen we met medische of fysieke problemen. Stad Lier kan hier zeer weinig aandoen behalve heel laagdrempelige sport aanbieden. De tijd is voor vele ook een drempel. Het is moeilijk om deze drempel te verhelpen. De prijzen zijn een drempel die eventueel herbekeken kunnen worden. Hiernaast kunnen er ook inzamelacties gehouden worden van sportkleren die dan worden uitgedeeld bij kansarme gezinnen. </a:t>
            </a:r>
          </a:p>
          <a:p>
            <a:endParaRPr lang="nl-BE" baseline="0" dirty="0" smtClean="0"/>
          </a:p>
          <a:p>
            <a:r>
              <a:rPr lang="nl-BE" baseline="0" dirty="0" smtClean="0"/>
              <a:t>Nadien volgt de interesse. Deze heb ik dichter bij makkelijk verholpen gezet omdat deze samenhangt met het aanbod, helemaal rechts. Het aanbod kan zeker nog verbreedt worden in stad Lier. De personen zonder interesse hebben dit niet in de huidige sporten, met een nieuw aanbod kunnen we mogelijks ook deze personen aanspreken. Als laatst is er de cultuurdrempel. Ondanks stad Lier al een aantal zaken hierin onderneemt, kan het toch interessant zijn om te kijken wat er nog meer kan gebeuren. </a:t>
            </a:r>
            <a:endParaRPr lang="nl-BE" dirty="0"/>
          </a:p>
        </p:txBody>
      </p:sp>
      <p:sp>
        <p:nvSpPr>
          <p:cNvPr id="4" name="Tijdelijke aanduiding voor dianummer 3"/>
          <p:cNvSpPr>
            <a:spLocks noGrp="1"/>
          </p:cNvSpPr>
          <p:nvPr>
            <p:ph type="sldNum" sz="quarter" idx="10"/>
          </p:nvPr>
        </p:nvSpPr>
        <p:spPr/>
        <p:txBody>
          <a:bodyPr/>
          <a:lstStyle/>
          <a:p>
            <a:fld id="{315610EC-ED6D-433B-A96F-92BD6BB122CE}" type="slidenum">
              <a:rPr lang="nl-BE" smtClean="0"/>
              <a:t>4</a:t>
            </a:fld>
            <a:endParaRPr lang="nl-BE"/>
          </a:p>
        </p:txBody>
      </p:sp>
    </p:spTree>
    <p:extLst>
      <p:ext uri="{BB962C8B-B14F-4D97-AF65-F5344CB8AC3E}">
        <p14:creationId xmlns:p14="http://schemas.microsoft.com/office/powerpoint/2010/main" val="208642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Om mensen</a:t>
            </a:r>
            <a:r>
              <a:rPr lang="nl-BE" baseline="0" dirty="0" smtClean="0"/>
              <a:t> aan het sporten te krijgen, is de openbare ruimte ook zeer belangrijk. Daarom kan Lier gebruik maken van een KWIEK route. Dit is een uitgestippelde wandelroute waar men op bepaalde plaatsen opdrachten moet doen. Dit is vooral toegankelijk voor ouderen. Hiernaast is er ook vraag naar </a:t>
            </a:r>
            <a:r>
              <a:rPr lang="nl-BE" baseline="0" dirty="0" err="1" smtClean="0"/>
              <a:t>freerun</a:t>
            </a:r>
            <a:r>
              <a:rPr lang="nl-BE" baseline="0" dirty="0" smtClean="0"/>
              <a:t> obstakels. Deze kunnen op verschillende plaatsen in Lier gezet worden. Denk bv. Aan het </a:t>
            </a:r>
            <a:r>
              <a:rPr lang="nl-BE" baseline="0" dirty="0" err="1" smtClean="0"/>
              <a:t>moevement</a:t>
            </a:r>
            <a:r>
              <a:rPr lang="nl-BE" baseline="0" dirty="0" smtClean="0"/>
              <a:t>, sportvelden,… Al eerder aangeraakt is de </a:t>
            </a:r>
            <a:r>
              <a:rPr lang="nl-BE" baseline="0" dirty="0" err="1" smtClean="0"/>
              <a:t>finse</a:t>
            </a:r>
            <a:r>
              <a:rPr lang="nl-BE" baseline="0" dirty="0" smtClean="0"/>
              <a:t> piste. Dit heeft vele voordelen en neemt niet veel plaats in beslag. Een </a:t>
            </a:r>
            <a:r>
              <a:rPr lang="nl-BE" baseline="0" dirty="0" err="1" smtClean="0"/>
              <a:t>multimovepad</a:t>
            </a:r>
            <a:r>
              <a:rPr lang="nl-BE" baseline="0" dirty="0" smtClean="0"/>
              <a:t> kan ook zeker een voordeel zijn voor Lier. Dit is een pad waarbij kinderen dan kunnen klimmen, evenwicht zoeken,… Dit focust vooral op de basisbewegingen. </a:t>
            </a:r>
          </a:p>
          <a:p>
            <a:endParaRPr lang="nl-BE" baseline="0" dirty="0" smtClean="0"/>
          </a:p>
          <a:p>
            <a:r>
              <a:rPr lang="nl-BE" baseline="0" dirty="0" smtClean="0"/>
              <a:t>Als laatste is er nog een sportpark. Dit kan bijvoorbeeld aan het grasveld aan het zwembad. Dit is een park dat ingericht wordt met verschillende sporten. Denk hierbij aan yoga, 3X3 basket, </a:t>
            </a:r>
            <a:r>
              <a:rPr lang="nl-BE" baseline="0" dirty="0" err="1" smtClean="0"/>
              <a:t>freerunnnen</a:t>
            </a:r>
            <a:r>
              <a:rPr lang="nl-BE" baseline="0" dirty="0" smtClean="0"/>
              <a:t>, een </a:t>
            </a:r>
            <a:r>
              <a:rPr lang="nl-BE" baseline="0" dirty="0" err="1" smtClean="0"/>
              <a:t>pannakooi</a:t>
            </a:r>
            <a:r>
              <a:rPr lang="nl-BE" baseline="0" dirty="0" smtClean="0"/>
              <a:t>,… Dit trekt meerdere sporters naar 1 locatie en kan zelfs als kennismaking dienen voor andere sporten. </a:t>
            </a:r>
            <a:endParaRPr lang="nl-BE" dirty="0"/>
          </a:p>
        </p:txBody>
      </p:sp>
      <p:sp>
        <p:nvSpPr>
          <p:cNvPr id="4" name="Tijdelijke aanduiding voor dianummer 3"/>
          <p:cNvSpPr>
            <a:spLocks noGrp="1"/>
          </p:cNvSpPr>
          <p:nvPr>
            <p:ph type="sldNum" sz="quarter" idx="10"/>
          </p:nvPr>
        </p:nvSpPr>
        <p:spPr/>
        <p:txBody>
          <a:bodyPr/>
          <a:lstStyle/>
          <a:p>
            <a:fld id="{315610EC-ED6D-433B-A96F-92BD6BB122CE}" type="slidenum">
              <a:rPr lang="nl-BE" smtClean="0"/>
              <a:t>5</a:t>
            </a:fld>
            <a:endParaRPr lang="nl-BE"/>
          </a:p>
        </p:txBody>
      </p:sp>
    </p:spTree>
    <p:extLst>
      <p:ext uri="{BB962C8B-B14F-4D97-AF65-F5344CB8AC3E}">
        <p14:creationId xmlns:p14="http://schemas.microsoft.com/office/powerpoint/2010/main" val="283697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649F088-DF17-4089-B410-9776E32FC7BF}" type="datetimeFigureOut">
              <a:rPr lang="nl-BE" smtClean="0"/>
              <a:t>31/05/2023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39941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649F088-DF17-4089-B410-9776E32FC7BF}" type="datetimeFigureOut">
              <a:rPr lang="nl-BE" smtClean="0"/>
              <a:t>31/05/2023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144295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649F088-DF17-4089-B410-9776E32FC7BF}" type="datetimeFigureOut">
              <a:rPr lang="nl-BE" smtClean="0"/>
              <a:t>31/05/2023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349798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649F088-DF17-4089-B410-9776E32FC7BF}" type="datetimeFigureOut">
              <a:rPr lang="nl-BE" smtClean="0"/>
              <a:t>31/05/2023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153125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649F088-DF17-4089-B410-9776E32FC7BF}" type="datetimeFigureOut">
              <a:rPr lang="nl-BE" smtClean="0"/>
              <a:t>31/05/2023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59477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9649F088-DF17-4089-B410-9776E32FC7BF}" type="datetimeFigureOut">
              <a:rPr lang="nl-BE" smtClean="0"/>
              <a:t>31/05/2023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2330431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9649F088-DF17-4089-B410-9776E32FC7BF}" type="datetimeFigureOut">
              <a:rPr lang="nl-BE" smtClean="0"/>
              <a:t>31/05/2023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224595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9649F088-DF17-4089-B410-9776E32FC7BF}" type="datetimeFigureOut">
              <a:rPr lang="nl-BE" smtClean="0"/>
              <a:t>31/05/2023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112349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649F088-DF17-4089-B410-9776E32FC7BF}" type="datetimeFigureOut">
              <a:rPr lang="nl-BE" smtClean="0"/>
              <a:t>31/05/2023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49320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649F088-DF17-4089-B410-9776E32FC7BF}" type="datetimeFigureOut">
              <a:rPr lang="nl-BE" smtClean="0"/>
              <a:t>31/05/2023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218982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649F088-DF17-4089-B410-9776E32FC7BF}" type="datetimeFigureOut">
              <a:rPr lang="nl-BE" smtClean="0"/>
              <a:t>31/05/2023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9AF80F6-5AF7-4647-9996-9DF559DFF8CA}" type="slidenum">
              <a:rPr lang="nl-BE" smtClean="0"/>
              <a:t>‹nr.›</a:t>
            </a:fld>
            <a:endParaRPr lang="nl-BE"/>
          </a:p>
        </p:txBody>
      </p:sp>
    </p:spTree>
    <p:extLst>
      <p:ext uri="{BB962C8B-B14F-4D97-AF65-F5344CB8AC3E}">
        <p14:creationId xmlns:p14="http://schemas.microsoft.com/office/powerpoint/2010/main" val="355648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9F088-DF17-4089-B410-9776E32FC7BF}" type="datetimeFigureOut">
              <a:rPr lang="nl-BE" smtClean="0"/>
              <a:t>31/05/2023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F80F6-5AF7-4647-9996-9DF559DFF8CA}" type="slidenum">
              <a:rPr lang="nl-BE" smtClean="0"/>
              <a:t>‹nr.›</a:t>
            </a:fld>
            <a:endParaRPr lang="nl-BE"/>
          </a:p>
        </p:txBody>
      </p:sp>
    </p:spTree>
    <p:extLst>
      <p:ext uri="{BB962C8B-B14F-4D97-AF65-F5344CB8AC3E}">
        <p14:creationId xmlns:p14="http://schemas.microsoft.com/office/powerpoint/2010/main" val="3695956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9.tmp"/><Relationship Id="rId4" Type="http://schemas.openxmlformats.org/officeDocument/2006/relationships/image" Target="../media/image8.tm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9532" y="1083198"/>
            <a:ext cx="9144000" cy="2387600"/>
          </a:xfrm>
        </p:spPr>
        <p:txBody>
          <a:bodyPr/>
          <a:lstStyle/>
          <a:p>
            <a:r>
              <a:rPr lang="nl-BE" dirty="0" smtClean="0"/>
              <a:t>Sportparticipatie in stad Lier</a:t>
            </a:r>
            <a:endParaRPr lang="nl-BE" dirty="0"/>
          </a:p>
        </p:txBody>
      </p:sp>
      <p:sp>
        <p:nvSpPr>
          <p:cNvPr id="3" name="Ondertitel 2"/>
          <p:cNvSpPr>
            <a:spLocks noGrp="1"/>
          </p:cNvSpPr>
          <p:nvPr>
            <p:ph type="subTitle" idx="1"/>
          </p:nvPr>
        </p:nvSpPr>
        <p:spPr/>
        <p:txBody>
          <a:bodyPr/>
          <a:lstStyle/>
          <a:p>
            <a:r>
              <a:rPr lang="nl-BE" dirty="0"/>
              <a:t>C</a:t>
            </a:r>
            <a:r>
              <a:rPr lang="nl-BE" dirty="0" smtClean="0"/>
              <a:t>ijfers door</a:t>
            </a:r>
          </a:p>
          <a:p>
            <a:r>
              <a:rPr lang="nl-BE" dirty="0" smtClean="0"/>
              <a:t>Renzo Miseur</a:t>
            </a:r>
            <a:endParaRPr lang="nl-BE"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596"/>
            <a:ext cx="1655064" cy="6774404"/>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729289"/>
            <a:ext cx="10668000" cy="2074705"/>
          </a:xfrm>
          <a:prstGeom prst="rect">
            <a:avLst/>
          </a:prstGeom>
        </p:spPr>
      </p:pic>
    </p:spTree>
    <p:extLst>
      <p:ext uri="{BB962C8B-B14F-4D97-AF65-F5344CB8AC3E}">
        <p14:creationId xmlns:p14="http://schemas.microsoft.com/office/powerpoint/2010/main" val="324701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Sportparticipatie demografisch</a:t>
            </a:r>
            <a:endParaRPr lang="nl-BE" dirty="0"/>
          </a:p>
        </p:txBody>
      </p:sp>
      <p:pic>
        <p:nvPicPr>
          <p:cNvPr id="1026" name="Picture 2" descr="Sticker Grafiek stijgende lijn - TenSti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048" y="1557432"/>
            <a:ext cx="2049305" cy="200069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4"/>
          <a:stretch>
            <a:fillRect/>
          </a:stretch>
        </p:blipFill>
        <p:spPr>
          <a:xfrm>
            <a:off x="1378220" y="3961257"/>
            <a:ext cx="2346960" cy="2346960"/>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1205991"/>
            <a:ext cx="2703576" cy="2703576"/>
          </a:xfrm>
          <a:prstGeom prst="rect">
            <a:avLst/>
          </a:prstGeom>
        </p:spPr>
      </p:pic>
      <p:pic>
        <p:nvPicPr>
          <p:cNvPr id="10" name="Afbeelding 9"/>
          <p:cNvPicPr>
            <a:picLocks noChangeAspect="1"/>
          </p:cNvPicPr>
          <p:nvPr/>
        </p:nvPicPr>
        <p:blipFill>
          <a:blip r:embed="rId6"/>
          <a:stretch>
            <a:fillRect/>
          </a:stretch>
        </p:blipFill>
        <p:spPr>
          <a:xfrm>
            <a:off x="7671208" y="3984704"/>
            <a:ext cx="4121504" cy="2300065"/>
          </a:xfrm>
          <a:prstGeom prst="rect">
            <a:avLst/>
          </a:prstGeom>
        </p:spPr>
      </p:pic>
      <p:sp>
        <p:nvSpPr>
          <p:cNvPr id="11" name="Tekstvak 10"/>
          <p:cNvSpPr txBox="1"/>
          <p:nvPr/>
        </p:nvSpPr>
        <p:spPr>
          <a:xfrm>
            <a:off x="4055888" y="3076763"/>
            <a:ext cx="3922776" cy="1815882"/>
          </a:xfrm>
          <a:prstGeom prst="rect">
            <a:avLst/>
          </a:prstGeom>
          <a:noFill/>
        </p:spPr>
        <p:txBody>
          <a:bodyPr wrap="square" rtlCol="0">
            <a:spAutoFit/>
          </a:bodyPr>
          <a:lstStyle/>
          <a:p>
            <a:pPr marL="342900" indent="-342900" algn="ctr">
              <a:buFont typeface="+mj-lt"/>
              <a:buAutoNum type="arabicPeriod"/>
            </a:pPr>
            <a:r>
              <a:rPr lang="nl-BE" sz="2800" dirty="0" smtClean="0"/>
              <a:t>Evolutie</a:t>
            </a:r>
          </a:p>
          <a:p>
            <a:pPr marL="342900" indent="-342900" algn="ctr">
              <a:buFont typeface="+mj-lt"/>
              <a:buAutoNum type="arabicPeriod"/>
            </a:pPr>
            <a:r>
              <a:rPr lang="nl-BE" sz="2800" dirty="0" smtClean="0"/>
              <a:t>Aandeel man </a:t>
            </a:r>
            <a:r>
              <a:rPr lang="nl-BE" sz="2800" dirty="0" err="1" smtClean="0"/>
              <a:t>vs</a:t>
            </a:r>
            <a:r>
              <a:rPr lang="nl-BE" sz="2800" dirty="0" smtClean="0"/>
              <a:t> vrouw </a:t>
            </a:r>
          </a:p>
          <a:p>
            <a:pPr marL="342900" indent="-342900" algn="ctr">
              <a:buFont typeface="+mj-lt"/>
              <a:buAutoNum type="arabicPeriod"/>
            </a:pPr>
            <a:r>
              <a:rPr lang="nl-BE" sz="2800" dirty="0" smtClean="0"/>
              <a:t>Populair sporten</a:t>
            </a:r>
          </a:p>
          <a:p>
            <a:pPr marL="342900" indent="-342900" algn="ctr">
              <a:buFont typeface="+mj-lt"/>
              <a:buAutoNum type="arabicPeriod"/>
            </a:pPr>
            <a:r>
              <a:rPr lang="nl-BE" sz="2800" dirty="0" smtClean="0"/>
              <a:t>Leeftijd </a:t>
            </a:r>
            <a:endParaRPr lang="nl-BE" sz="2800" dirty="0"/>
          </a:p>
        </p:txBody>
      </p:sp>
      <p:pic>
        <p:nvPicPr>
          <p:cNvPr id="15" name="Afbeelding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85203"/>
            <a:ext cx="3459480" cy="672797"/>
          </a:xfrm>
          <a:prstGeom prst="rect">
            <a:avLst/>
          </a:prstGeom>
        </p:spPr>
      </p:pic>
    </p:spTree>
    <p:extLst>
      <p:ext uri="{BB962C8B-B14F-4D97-AF65-F5344CB8AC3E}">
        <p14:creationId xmlns:p14="http://schemas.microsoft.com/office/powerpoint/2010/main" val="1168315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Recreatiesport</a:t>
            </a:r>
            <a:endParaRPr lang="nl-BE" dirty="0"/>
          </a:p>
        </p:txBody>
      </p:sp>
      <p:pic>
        <p:nvPicPr>
          <p:cNvPr id="4" name="Afbeelding 3"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889" y="1760969"/>
            <a:ext cx="6362551" cy="1062711"/>
          </a:xfrm>
          <a:prstGeom prst="rect">
            <a:avLst/>
          </a:prstGeom>
        </p:spPr>
      </p:pic>
      <p:sp>
        <p:nvSpPr>
          <p:cNvPr id="5" name="Tekstvak 4"/>
          <p:cNvSpPr txBox="1"/>
          <p:nvPr/>
        </p:nvSpPr>
        <p:spPr>
          <a:xfrm>
            <a:off x="1344166" y="3668739"/>
            <a:ext cx="5462017" cy="1938992"/>
          </a:xfrm>
          <a:prstGeom prst="rect">
            <a:avLst/>
          </a:prstGeom>
          <a:noFill/>
        </p:spPr>
        <p:txBody>
          <a:bodyPr wrap="square" rtlCol="0">
            <a:spAutoFit/>
          </a:bodyPr>
          <a:lstStyle/>
          <a:p>
            <a:pPr algn="ctr"/>
            <a:r>
              <a:rPr lang="nl-BE" sz="2000" b="1" dirty="0" smtClean="0"/>
              <a:t>Aanbevelingen </a:t>
            </a:r>
          </a:p>
          <a:p>
            <a:pPr marL="342900" indent="-342900">
              <a:buFont typeface="+mj-lt"/>
              <a:buAutoNum type="arabicPeriod"/>
            </a:pPr>
            <a:r>
              <a:rPr lang="nl-BE" sz="2000" dirty="0" smtClean="0"/>
              <a:t>Finse piste </a:t>
            </a:r>
          </a:p>
          <a:p>
            <a:pPr marL="342900" indent="-342900">
              <a:buFont typeface="+mj-lt"/>
              <a:buAutoNum type="arabicPeriod"/>
            </a:pPr>
            <a:r>
              <a:rPr lang="nl-BE" sz="2000" dirty="0" smtClean="0"/>
              <a:t>Breder aanbod </a:t>
            </a:r>
          </a:p>
          <a:p>
            <a:pPr marL="342900" indent="-342900">
              <a:buFont typeface="+mj-lt"/>
              <a:buAutoNum type="arabicPeriod"/>
            </a:pPr>
            <a:r>
              <a:rPr lang="nl-BE" sz="2000" dirty="0" smtClean="0"/>
              <a:t>Natuurlijke zwemplaatsen</a:t>
            </a:r>
          </a:p>
          <a:p>
            <a:pPr marL="342900" indent="-342900">
              <a:buFont typeface="+mj-lt"/>
              <a:buAutoNum type="arabicPeriod"/>
            </a:pPr>
            <a:r>
              <a:rPr lang="nl-BE" sz="2000" dirty="0" smtClean="0"/>
              <a:t>Kennismakingsdagen </a:t>
            </a:r>
          </a:p>
          <a:p>
            <a:pPr marL="342900" indent="-342900">
              <a:buFont typeface="+mj-lt"/>
              <a:buAutoNum type="arabicPeriod"/>
            </a:pPr>
            <a:r>
              <a:rPr lang="nl-BE" sz="2000" dirty="0" smtClean="0"/>
              <a:t>Wandelroutes interactief maken</a:t>
            </a:r>
          </a:p>
        </p:txBody>
      </p:sp>
      <p:pic>
        <p:nvPicPr>
          <p:cNvPr id="6" name="Afbeelding 5"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536" y="1027906"/>
            <a:ext cx="2843783" cy="2959674"/>
          </a:xfrm>
          <a:prstGeom prst="rect">
            <a:avLst/>
          </a:prstGeom>
        </p:spPr>
      </p:pic>
      <p:pic>
        <p:nvPicPr>
          <p:cNvPr id="7" name="Afbeelding 6" descr="Schermopna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664" y="3956674"/>
            <a:ext cx="3238751" cy="1766592"/>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85203"/>
            <a:ext cx="3459480" cy="672797"/>
          </a:xfrm>
          <a:prstGeom prst="rect">
            <a:avLst/>
          </a:prstGeom>
        </p:spPr>
      </p:pic>
    </p:spTree>
    <p:extLst>
      <p:ext uri="{BB962C8B-B14F-4D97-AF65-F5344CB8AC3E}">
        <p14:creationId xmlns:p14="http://schemas.microsoft.com/office/powerpoint/2010/main" val="301692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Drempels</a:t>
            </a:r>
            <a:endParaRPr lang="nl-BE" dirty="0"/>
          </a:p>
        </p:txBody>
      </p:sp>
      <p:sp>
        <p:nvSpPr>
          <p:cNvPr id="3" name="Tijdelijke aanduiding voor tekst 2"/>
          <p:cNvSpPr>
            <a:spLocks noGrp="1"/>
          </p:cNvSpPr>
          <p:nvPr>
            <p:ph type="body" idx="1"/>
          </p:nvPr>
        </p:nvSpPr>
        <p:spPr>
          <a:xfrm>
            <a:off x="1003646" y="1441378"/>
            <a:ext cx="5266054" cy="503461"/>
          </a:xfrm>
        </p:spPr>
        <p:txBody>
          <a:bodyPr/>
          <a:lstStyle/>
          <a:p>
            <a:pPr algn="ctr"/>
            <a:r>
              <a:rPr lang="nl-BE" dirty="0" smtClean="0"/>
              <a:t>Kunnen niet/moeilijk verholpen worden </a:t>
            </a:r>
            <a:endParaRPr lang="nl-BE" dirty="0"/>
          </a:p>
        </p:txBody>
      </p:sp>
      <p:sp>
        <p:nvSpPr>
          <p:cNvPr id="5" name="Tijdelijke aanduiding voor tekst 4"/>
          <p:cNvSpPr>
            <a:spLocks noGrp="1"/>
          </p:cNvSpPr>
          <p:nvPr>
            <p:ph type="body" sz="quarter" idx="3"/>
          </p:nvPr>
        </p:nvSpPr>
        <p:spPr>
          <a:xfrm>
            <a:off x="6205640" y="1445850"/>
            <a:ext cx="5183188" cy="487630"/>
          </a:xfrm>
        </p:spPr>
        <p:txBody>
          <a:bodyPr/>
          <a:lstStyle/>
          <a:p>
            <a:pPr algn="ctr"/>
            <a:r>
              <a:rPr lang="nl-BE" dirty="0" smtClean="0"/>
              <a:t>Kunnen makkelijk verholpen worden</a:t>
            </a:r>
            <a:endParaRPr lang="nl-BE" dirty="0"/>
          </a:p>
        </p:txBody>
      </p:sp>
      <p:pic>
        <p:nvPicPr>
          <p:cNvPr id="2050" name="Picture 2" descr="Tijd, klok Pictogram in Weather the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294" y="2295530"/>
            <a:ext cx="1615943" cy="16159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echte verbindingslijn 7"/>
          <p:cNvCxnSpPr/>
          <p:nvPr/>
        </p:nvCxnSpPr>
        <p:spPr>
          <a:xfrm flipV="1">
            <a:off x="6253233" y="1549022"/>
            <a:ext cx="51728" cy="430682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Afbeelding 8"/>
          <p:cNvPicPr>
            <a:picLocks noChangeAspect="1"/>
          </p:cNvPicPr>
          <p:nvPr/>
        </p:nvPicPr>
        <p:blipFill>
          <a:blip r:embed="rId4"/>
          <a:stretch>
            <a:fillRect/>
          </a:stretch>
        </p:blipFill>
        <p:spPr>
          <a:xfrm>
            <a:off x="5178291" y="3765790"/>
            <a:ext cx="1386840" cy="1386840"/>
          </a:xfrm>
          <a:prstGeom prst="rect">
            <a:avLst/>
          </a:prstGeom>
        </p:spPr>
      </p:pic>
      <p:pic>
        <p:nvPicPr>
          <p:cNvPr id="10" name="Afbeelding 9"/>
          <p:cNvPicPr>
            <a:picLocks noChangeAspect="1"/>
          </p:cNvPicPr>
          <p:nvPr/>
        </p:nvPicPr>
        <p:blipFill>
          <a:blip r:embed="rId5"/>
          <a:stretch>
            <a:fillRect/>
          </a:stretch>
        </p:blipFill>
        <p:spPr>
          <a:xfrm>
            <a:off x="2434230" y="3607418"/>
            <a:ext cx="1555939" cy="1703583"/>
          </a:xfrm>
          <a:prstGeom prst="rect">
            <a:avLst/>
          </a:prstGeom>
        </p:spPr>
      </p:pic>
      <p:pic>
        <p:nvPicPr>
          <p:cNvPr id="11" name="Afbeelding 10"/>
          <p:cNvPicPr>
            <a:picLocks noChangeAspect="1"/>
          </p:cNvPicPr>
          <p:nvPr/>
        </p:nvPicPr>
        <p:blipFill>
          <a:blip r:embed="rId6"/>
          <a:stretch>
            <a:fillRect/>
          </a:stretch>
        </p:blipFill>
        <p:spPr>
          <a:xfrm>
            <a:off x="3740536" y="2441214"/>
            <a:ext cx="1324576" cy="1324576"/>
          </a:xfrm>
          <a:prstGeom prst="rect">
            <a:avLst/>
          </a:prstGeom>
        </p:spPr>
      </p:pic>
      <p:pic>
        <p:nvPicPr>
          <p:cNvPr id="12" name="Afbeelding 11"/>
          <p:cNvPicPr>
            <a:picLocks noChangeAspect="1"/>
          </p:cNvPicPr>
          <p:nvPr/>
        </p:nvPicPr>
        <p:blipFill>
          <a:blip r:embed="rId7"/>
          <a:stretch>
            <a:fillRect/>
          </a:stretch>
        </p:blipFill>
        <p:spPr>
          <a:xfrm>
            <a:off x="8941374" y="2036261"/>
            <a:ext cx="1810510" cy="1816081"/>
          </a:xfrm>
          <a:prstGeom prst="rect">
            <a:avLst/>
          </a:prstGeom>
        </p:spPr>
      </p:pic>
      <p:pic>
        <p:nvPicPr>
          <p:cNvPr id="13" name="Afbeelding 12"/>
          <p:cNvPicPr>
            <a:picLocks noChangeAspect="1"/>
          </p:cNvPicPr>
          <p:nvPr/>
        </p:nvPicPr>
        <p:blipFill>
          <a:blip r:embed="rId8"/>
          <a:stretch>
            <a:fillRect/>
          </a:stretch>
        </p:blipFill>
        <p:spPr>
          <a:xfrm>
            <a:off x="6825301" y="3765790"/>
            <a:ext cx="1452027" cy="1936037"/>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85203"/>
            <a:ext cx="3459480" cy="672797"/>
          </a:xfrm>
          <a:prstGeom prst="rect">
            <a:avLst/>
          </a:prstGeom>
        </p:spPr>
      </p:pic>
    </p:spTree>
    <p:extLst>
      <p:ext uri="{BB962C8B-B14F-4D97-AF65-F5344CB8AC3E}">
        <p14:creationId xmlns:p14="http://schemas.microsoft.com/office/powerpoint/2010/main" val="1786401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Openbare ruimte sportvriendelijk maken</a:t>
            </a:r>
            <a:endParaRPr lang="nl-BE" dirty="0"/>
          </a:p>
        </p:txBody>
      </p:sp>
      <p:pic>
        <p:nvPicPr>
          <p:cNvPr id="3074" name="Picture 2" descr="Kwiek Beweegroute (Nuenen) - 2023 Alles wat u moet weten VOORDAT je gaat -  Tripadviso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75463"/>
            <a:ext cx="2555939" cy="25559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avot je rot op dit gloednieuwe Multimovepad in de open natuur in de  Sixtusbossen in Vlete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7133" y="4165182"/>
            <a:ext cx="3860840" cy="2567377"/>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5"/>
          <a:stretch>
            <a:fillRect/>
          </a:stretch>
        </p:blipFill>
        <p:spPr>
          <a:xfrm>
            <a:off x="3741710" y="1475463"/>
            <a:ext cx="3772603" cy="2555939"/>
          </a:xfrm>
          <a:prstGeom prst="rect">
            <a:avLst/>
          </a:prstGeom>
        </p:spPr>
      </p:pic>
      <p:pic>
        <p:nvPicPr>
          <p:cNvPr id="3078" name="Picture 6" descr="Dtv Nieuws - 'Urban sportpark moet van de inwoners zelf blijv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0971" y="4165183"/>
            <a:ext cx="4564225" cy="25673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inse piste | Spo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1884" y="1475463"/>
            <a:ext cx="3400283" cy="2550213"/>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85203"/>
            <a:ext cx="3459480" cy="672797"/>
          </a:xfrm>
          <a:prstGeom prst="rect">
            <a:avLst/>
          </a:prstGeom>
        </p:spPr>
      </p:pic>
    </p:spTree>
    <p:extLst>
      <p:ext uri="{BB962C8B-B14F-4D97-AF65-F5344CB8AC3E}">
        <p14:creationId xmlns:p14="http://schemas.microsoft.com/office/powerpoint/2010/main" val="4232025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868</Words>
  <Application>Microsoft Office PowerPoint</Application>
  <PresentationFormat>Breedbeeld</PresentationFormat>
  <Paragraphs>39</Paragraphs>
  <Slides>5</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Sportparticipatie in stad Lier</vt:lpstr>
      <vt:lpstr>Sportparticipatie demografisch</vt:lpstr>
      <vt:lpstr>Recreatiesport</vt:lpstr>
      <vt:lpstr>Drempels</vt:lpstr>
      <vt:lpstr>Openbare ruimte sportvriendelijk maken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Sportparticipatie in stad Lier</dc:title>
  <dc:creator>Renzo Miseur</dc:creator>
  <cp:lastModifiedBy>Renzo Miseur</cp:lastModifiedBy>
  <cp:revision>15</cp:revision>
  <dcterms:created xsi:type="dcterms:W3CDTF">2023-05-30T12:36:01Z</dcterms:created>
  <dcterms:modified xsi:type="dcterms:W3CDTF">2023-05-31T07:28:54Z</dcterms:modified>
</cp:coreProperties>
</file>